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82" r:id="rId2"/>
    <p:sldId id="28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83" r:id="rId13"/>
    <p:sldId id="267" r:id="rId14"/>
    <p:sldId id="287" r:id="rId15"/>
    <p:sldId id="268" r:id="rId16"/>
    <p:sldId id="269" r:id="rId17"/>
    <p:sldId id="285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Lato" panose="020B0604020202020204" charset="0"/>
      <p:regular r:id="rId30"/>
      <p:bold r:id="rId31"/>
      <p:italic r:id="rId32"/>
      <p:boldItalic r:id="rId33"/>
    </p:embeddedFont>
    <p:embeddedFont>
      <p:font typeface="Oswald" panose="020B0604020202020204" charset="0"/>
      <p:regular r:id="rId34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950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dc0ab829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dc0ab829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dc0ab829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dc0ab829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dc0ab829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dc0ab829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145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dc0ab829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dc0ab829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778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dc0ab829f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dc0ab829f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dc0ab829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dc0ab829f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48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e485b64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e485b64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e485b64b6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e485b64b6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9466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e485b64b6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e485b64b6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e485b64b6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e485b64b6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e485b64b6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e485b64b6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e485b64b6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e485b64b6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e485b64b6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e485b64b6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e485b64b6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e485b64b6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e485b64b6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e485b64b6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dc0ab82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dc0ab82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c0ab829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c0ab829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dc0ab829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dc0ab829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dc0ab829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dc0ab829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dc0ab829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dc0ab829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dc0ab829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dc0ab829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dc0ab829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dc0ab829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337700" y="4473500"/>
            <a:ext cx="1494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Lato"/>
                <a:ea typeface="Lato"/>
                <a:cs typeface="Lato"/>
                <a:sym typeface="Lato"/>
              </a:rPr>
              <a:t>By Shai Aharon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V_theme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9750" y="4533975"/>
            <a:ext cx="1405150" cy="5228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3D464D"/>
                </a:solidFill>
                <a:latin typeface="Calibri"/>
                <a:ea typeface="Calibri"/>
                <a:cs typeface="Calibri"/>
                <a:sym typeface="Calibri"/>
              </a:rPr>
              <a:t>Computer Vision and Image Processing</a:t>
            </a:r>
            <a:endParaRPr sz="3200" dirty="0">
              <a:solidFill>
                <a:srgbClr val="3D46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rgbClr val="3D464D"/>
                </a:solidFill>
                <a:latin typeface="Calibri"/>
                <a:ea typeface="Calibri"/>
                <a:cs typeface="Calibri"/>
                <a:sym typeface="Calibri"/>
              </a:rPr>
              <a:t>Tirgul 9</a:t>
            </a:r>
            <a:endParaRPr sz="3200" dirty="0">
              <a:solidFill>
                <a:srgbClr val="3D46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Image Pyramids and Image Blending</a:t>
            </a:r>
            <a:endParaRPr lang="en-US" dirty="0"/>
          </a:p>
        </p:txBody>
      </p:sp>
      <p:sp>
        <p:nvSpPr>
          <p:cNvPr id="6" name="Google Shape;57;p13"/>
          <p:cNvSpPr txBox="1"/>
          <p:nvPr/>
        </p:nvSpPr>
        <p:spPr>
          <a:xfrm>
            <a:off x="7315199" y="4750591"/>
            <a:ext cx="1392409" cy="392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smtClean="0">
                <a:latin typeface="Lato"/>
                <a:ea typeface="Lato"/>
                <a:cs typeface="Lato"/>
                <a:sym typeface="Lato"/>
              </a:rPr>
              <a:t>&amp; </a:t>
            </a:r>
            <a:r>
              <a:rPr lang="en-US" i="1" dirty="0" smtClean="0">
                <a:latin typeface="Lato"/>
                <a:ea typeface="Lato"/>
                <a:cs typeface="Lato"/>
                <a:sym typeface="Lato"/>
              </a:rPr>
              <a:t>Moriya Bitton</a:t>
            </a:r>
            <a:endParaRPr i="1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78763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Now with blurring first </a:t>
            </a:r>
            <a:endParaRPr b="1" dirty="0"/>
          </a:p>
        </p:txBody>
      </p:sp>
      <p:grpSp>
        <p:nvGrpSpPr>
          <p:cNvPr id="2" name="קבוצה 1"/>
          <p:cNvGrpSpPr/>
          <p:nvPr/>
        </p:nvGrpSpPr>
        <p:grpSpPr>
          <a:xfrm>
            <a:off x="1359033" y="1103984"/>
            <a:ext cx="6425934" cy="3495725"/>
            <a:chOff x="311700" y="1152475"/>
            <a:chExt cx="6548050" cy="3505850"/>
          </a:xfrm>
        </p:grpSpPr>
        <p:pic>
          <p:nvPicPr>
            <p:cNvPr id="124" name="Google Shape;124;p21"/>
            <p:cNvPicPr preferRelativeResize="0"/>
            <p:nvPr/>
          </p:nvPicPr>
          <p:blipFill rotWithShape="1">
            <a:blip r:embed="rId3">
              <a:alphaModFix/>
            </a:blip>
            <a:srcRect l="14462" t="21484" r="7235" b="10353"/>
            <a:stretch/>
          </p:blipFill>
          <p:spPr>
            <a:xfrm>
              <a:off x="311700" y="1152475"/>
              <a:ext cx="2822175" cy="3505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Google Shape;125;p21"/>
            <p:cNvSpPr txBox="1"/>
            <p:nvPr/>
          </p:nvSpPr>
          <p:spPr>
            <a:xfrm>
              <a:off x="2505975" y="1152475"/>
              <a:ext cx="627900" cy="4848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</a:rPr>
                <a:t>X2</a:t>
              </a:r>
              <a:endParaRPr sz="2400">
                <a:solidFill>
                  <a:srgbClr val="FFFFFF"/>
                </a:solidFill>
              </a:endParaRPr>
            </a:p>
          </p:txBody>
        </p:sp>
        <p:pic>
          <p:nvPicPr>
            <p:cNvPr id="126" name="Google Shape;126;p21"/>
            <p:cNvPicPr preferRelativeResize="0"/>
            <p:nvPr/>
          </p:nvPicPr>
          <p:blipFill rotWithShape="1">
            <a:blip r:embed="rId4">
              <a:alphaModFix/>
            </a:blip>
            <a:srcRect l="16138" t="20356" r="7630" b="11403"/>
            <a:stretch/>
          </p:blipFill>
          <p:spPr>
            <a:xfrm>
              <a:off x="4102075" y="1152475"/>
              <a:ext cx="2757666" cy="3505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21"/>
            <p:cNvSpPr txBox="1"/>
            <p:nvPr/>
          </p:nvSpPr>
          <p:spPr>
            <a:xfrm>
              <a:off x="6231850" y="1152475"/>
              <a:ext cx="627900" cy="4848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</a:rPr>
                <a:t>X4</a:t>
              </a:r>
              <a:endParaRPr sz="24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311700" y="61127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How does blurring help?</a:t>
            </a:r>
            <a:endParaRPr b="1" dirty="0"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1"/>
          </p:nvPr>
        </p:nvSpPr>
        <p:spPr>
          <a:xfrm>
            <a:off x="311700" y="1426432"/>
            <a:ext cx="8520600" cy="3034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 dirty="0"/>
              <a:t>Theory</a:t>
            </a:r>
            <a:r>
              <a:rPr lang="en" dirty="0"/>
              <a:t>:</a:t>
            </a:r>
            <a:br>
              <a:rPr lang="en" dirty="0"/>
            </a:br>
            <a:r>
              <a:rPr lang="en" dirty="0"/>
              <a:t>	When you downsample an image, you take every </a:t>
            </a:r>
            <a:r>
              <a:rPr lang="en" b="1" dirty="0"/>
              <a:t>2</a:t>
            </a:r>
            <a:r>
              <a:rPr lang="en" b="1" baseline="30000" dirty="0"/>
              <a:t>nd </a:t>
            </a:r>
            <a:r>
              <a:rPr lang="en" b="1" dirty="0"/>
              <a:t>pixel</a:t>
            </a:r>
            <a:r>
              <a:rPr lang="en" dirty="0"/>
              <a:t>. </a:t>
            </a:r>
            <a:endParaRPr lang="en" dirty="0" smtClean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	This </a:t>
            </a:r>
            <a:r>
              <a:rPr lang="en" dirty="0"/>
              <a:t>can create </a:t>
            </a:r>
            <a:r>
              <a:rPr lang="en" b="1" dirty="0"/>
              <a:t>sharp “jumps” </a:t>
            </a:r>
            <a:r>
              <a:rPr lang="en" dirty="0"/>
              <a:t>in the higher frequencies. </a:t>
            </a:r>
            <a:endParaRPr lang="en" dirty="0" smtClean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" b="1" dirty="0" smtClean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 smtClean="0"/>
              <a:t>Blurring </a:t>
            </a:r>
            <a:r>
              <a:rPr lang="en" b="1" dirty="0"/>
              <a:t>helps suppress them from being passed to the smaller image and damaging the image.</a:t>
            </a:r>
            <a:endParaRPr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How does blurring </a:t>
            </a:r>
            <a:r>
              <a:rPr lang="en" b="1" dirty="0" smtClean="0"/>
              <a:t>help?</a:t>
            </a:r>
            <a:endParaRPr b="1" dirty="0"/>
          </a:p>
        </p:txBody>
      </p:sp>
      <p:sp>
        <p:nvSpPr>
          <p:cNvPr id="134" name="Google Shape;134;p22"/>
          <p:cNvSpPr/>
          <p:nvPr/>
        </p:nvSpPr>
        <p:spPr>
          <a:xfrm>
            <a:off x="3390282" y="2210937"/>
            <a:ext cx="484800" cy="48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3875082" y="2210937"/>
            <a:ext cx="484800" cy="48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4359882" y="2210937"/>
            <a:ext cx="484800" cy="48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3002994" y="2349987"/>
            <a:ext cx="389400" cy="20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578982" y="1401170"/>
            <a:ext cx="2136025" cy="652825"/>
          </a:xfrm>
          <a:custGeom>
            <a:avLst/>
            <a:gdLst/>
            <a:ahLst/>
            <a:cxnLst/>
            <a:rect l="l" t="t" r="r" b="b"/>
            <a:pathLst>
              <a:path w="85441" h="26113" extrusionOk="0">
                <a:moveTo>
                  <a:pt x="0" y="26113"/>
                </a:moveTo>
                <a:cubicBezTo>
                  <a:pt x="4322" y="24909"/>
                  <a:pt x="17995" y="23209"/>
                  <a:pt x="25930" y="18887"/>
                </a:cubicBezTo>
                <a:cubicBezTo>
                  <a:pt x="33865" y="14565"/>
                  <a:pt x="40949" y="1529"/>
                  <a:pt x="47609" y="183"/>
                </a:cubicBezTo>
                <a:cubicBezTo>
                  <a:pt x="54269" y="-1163"/>
                  <a:pt x="59583" y="7339"/>
                  <a:pt x="65888" y="10810"/>
                </a:cubicBezTo>
                <a:cubicBezTo>
                  <a:pt x="72193" y="14282"/>
                  <a:pt x="82182" y="19312"/>
                  <a:pt x="85441" y="21012"/>
                </a:cubicBezTo>
              </a:path>
            </a:pathLst>
          </a:cu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" name="Google Shape;152;p22"/>
          <p:cNvSpPr/>
          <p:nvPr/>
        </p:nvSpPr>
        <p:spPr>
          <a:xfrm>
            <a:off x="3628957" y="1316752"/>
            <a:ext cx="977675" cy="790375"/>
          </a:xfrm>
          <a:custGeom>
            <a:avLst/>
            <a:gdLst/>
            <a:ahLst/>
            <a:cxnLst/>
            <a:rect l="l" t="t" r="r" b="b"/>
            <a:pathLst>
              <a:path w="39107" h="31615" extrusionOk="0">
                <a:moveTo>
                  <a:pt x="0" y="31615"/>
                </a:moveTo>
                <a:cubicBezTo>
                  <a:pt x="3117" y="26372"/>
                  <a:pt x="12185" y="1434"/>
                  <a:pt x="18703" y="159"/>
                </a:cubicBezTo>
                <a:cubicBezTo>
                  <a:pt x="25221" y="-1116"/>
                  <a:pt x="35706" y="19996"/>
                  <a:pt x="39107" y="23963"/>
                </a:cubicBezTo>
              </a:path>
            </a:pathLst>
          </a:cu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53" name="Google Shape;153;p22"/>
          <p:cNvGrpSpPr/>
          <p:nvPr/>
        </p:nvGrpSpPr>
        <p:grpSpPr>
          <a:xfrm>
            <a:off x="559107" y="2210937"/>
            <a:ext cx="1939200" cy="484800"/>
            <a:chOff x="1637650" y="3195800"/>
            <a:chExt cx="1939200" cy="484800"/>
          </a:xfrm>
        </p:grpSpPr>
        <p:sp>
          <p:nvSpPr>
            <p:cNvPr id="154" name="Google Shape;154;p22"/>
            <p:cNvSpPr/>
            <p:nvPr/>
          </p:nvSpPr>
          <p:spPr>
            <a:xfrm>
              <a:off x="1637650" y="3195800"/>
              <a:ext cx="484800" cy="48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2122450" y="3195800"/>
              <a:ext cx="484800" cy="48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5</a:t>
              </a: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2607250" y="3195800"/>
              <a:ext cx="484800" cy="48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10</a:t>
              </a: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3092050" y="3195800"/>
              <a:ext cx="484800" cy="48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8</a:t>
              </a:r>
              <a:endParaRPr/>
            </a:p>
          </p:txBody>
        </p:sp>
      </p:grpSp>
      <p:sp>
        <p:nvSpPr>
          <p:cNvPr id="158" name="Google Shape;158;p22"/>
          <p:cNvSpPr/>
          <p:nvPr/>
        </p:nvSpPr>
        <p:spPr>
          <a:xfrm>
            <a:off x="2498307" y="2210937"/>
            <a:ext cx="484800" cy="48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grpSp>
        <p:nvGrpSpPr>
          <p:cNvPr id="4" name="קבוצה 3"/>
          <p:cNvGrpSpPr/>
          <p:nvPr/>
        </p:nvGrpSpPr>
        <p:grpSpPr>
          <a:xfrm>
            <a:off x="600441" y="2994764"/>
            <a:ext cx="7868925" cy="1226892"/>
            <a:chOff x="523034" y="2769413"/>
            <a:chExt cx="7868925" cy="1226892"/>
          </a:xfrm>
        </p:grpSpPr>
        <p:sp>
          <p:nvSpPr>
            <p:cNvPr id="138" name="Google Shape;138;p22"/>
            <p:cNvSpPr/>
            <p:nvPr/>
          </p:nvSpPr>
          <p:spPr>
            <a:xfrm>
              <a:off x="6937559" y="3511493"/>
              <a:ext cx="484800" cy="48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139" name="Google Shape;139;p22"/>
            <p:cNvSpPr/>
            <p:nvPr/>
          </p:nvSpPr>
          <p:spPr>
            <a:xfrm>
              <a:off x="7422359" y="3511493"/>
              <a:ext cx="484800" cy="48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7.5</a:t>
              </a:r>
              <a:endParaRPr/>
            </a:p>
          </p:txBody>
        </p:sp>
        <p:sp>
          <p:nvSpPr>
            <p:cNvPr id="140" name="Google Shape;140;p22"/>
            <p:cNvSpPr/>
            <p:nvPr/>
          </p:nvSpPr>
          <p:spPr>
            <a:xfrm>
              <a:off x="7907159" y="3511493"/>
              <a:ext cx="484800" cy="48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5.5</a:t>
              </a:r>
              <a:endParaRPr/>
            </a:p>
          </p:txBody>
        </p:sp>
        <p:grpSp>
          <p:nvGrpSpPr>
            <p:cNvPr id="141" name="Google Shape;141;p22"/>
            <p:cNvGrpSpPr/>
            <p:nvPr/>
          </p:nvGrpSpPr>
          <p:grpSpPr>
            <a:xfrm>
              <a:off x="3668109" y="3511493"/>
              <a:ext cx="1939200" cy="484800"/>
              <a:chOff x="1637650" y="3237463"/>
              <a:chExt cx="1939200" cy="484800"/>
            </a:xfrm>
          </p:grpSpPr>
          <p:sp>
            <p:nvSpPr>
              <p:cNvPr id="142" name="Google Shape;142;p22"/>
              <p:cNvSpPr/>
              <p:nvPr/>
            </p:nvSpPr>
            <p:spPr>
              <a:xfrm>
                <a:off x="1637650" y="3237463"/>
                <a:ext cx="484800" cy="4848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1</a:t>
                </a:r>
                <a:endParaRPr/>
              </a:p>
            </p:txBody>
          </p:sp>
          <p:sp>
            <p:nvSpPr>
              <p:cNvPr id="143" name="Google Shape;143;p22"/>
              <p:cNvSpPr/>
              <p:nvPr/>
            </p:nvSpPr>
            <p:spPr>
              <a:xfrm>
                <a:off x="2127125" y="3237463"/>
                <a:ext cx="484800" cy="4848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3</a:t>
                </a:r>
                <a:endParaRPr/>
              </a:p>
            </p:txBody>
          </p:sp>
          <p:sp>
            <p:nvSpPr>
              <p:cNvPr id="144" name="Google Shape;144;p22"/>
              <p:cNvSpPr/>
              <p:nvPr/>
            </p:nvSpPr>
            <p:spPr>
              <a:xfrm>
                <a:off x="2621870" y="3237463"/>
                <a:ext cx="484800" cy="4848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7.5</a:t>
                </a:r>
                <a:endParaRPr/>
              </a:p>
            </p:txBody>
          </p:sp>
          <p:sp>
            <p:nvSpPr>
              <p:cNvPr id="145" name="Google Shape;145;p22"/>
              <p:cNvSpPr/>
              <p:nvPr/>
            </p:nvSpPr>
            <p:spPr>
              <a:xfrm>
                <a:off x="3092050" y="3237463"/>
                <a:ext cx="484800" cy="4848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</a:rPr>
                  <a:t>9</a:t>
                </a:r>
                <a:endParaRPr/>
              </a:p>
            </p:txBody>
          </p:sp>
        </p:grpSp>
        <p:sp>
          <p:nvSpPr>
            <p:cNvPr id="146" name="Google Shape;146;p22"/>
            <p:cNvSpPr/>
            <p:nvPr/>
          </p:nvSpPr>
          <p:spPr>
            <a:xfrm>
              <a:off x="5607309" y="3511493"/>
              <a:ext cx="484800" cy="48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5.5</a:t>
              </a: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2823125" y="2967124"/>
              <a:ext cx="484800" cy="48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.5</a:t>
              </a:r>
              <a:endParaRPr/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3307925" y="2967124"/>
              <a:ext cx="484800" cy="48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.5</a:t>
              </a:r>
              <a:endParaRPr/>
            </a:p>
          </p:txBody>
        </p:sp>
        <p:sp>
          <p:nvSpPr>
            <p:cNvPr id="150" name="Google Shape;150;p22"/>
            <p:cNvSpPr/>
            <p:nvPr/>
          </p:nvSpPr>
          <p:spPr>
            <a:xfrm rot="2646">
              <a:off x="6319984" y="3608879"/>
              <a:ext cx="389700" cy="2067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" name="Google Shape;159;p22"/>
            <p:cNvGrpSpPr/>
            <p:nvPr/>
          </p:nvGrpSpPr>
          <p:grpSpPr>
            <a:xfrm>
              <a:off x="523034" y="3511505"/>
              <a:ext cx="1939200" cy="484800"/>
              <a:chOff x="1637650" y="3195800"/>
              <a:chExt cx="1939200" cy="484800"/>
            </a:xfrm>
          </p:grpSpPr>
          <p:sp>
            <p:nvSpPr>
              <p:cNvPr id="160" name="Google Shape;160;p22"/>
              <p:cNvSpPr/>
              <p:nvPr/>
            </p:nvSpPr>
            <p:spPr>
              <a:xfrm>
                <a:off x="1637650" y="3195800"/>
                <a:ext cx="484800" cy="4848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1</a:t>
                </a:r>
                <a:endParaRPr/>
              </a:p>
            </p:txBody>
          </p:sp>
          <p:sp>
            <p:nvSpPr>
              <p:cNvPr id="161" name="Google Shape;161;p22"/>
              <p:cNvSpPr/>
              <p:nvPr/>
            </p:nvSpPr>
            <p:spPr>
              <a:xfrm>
                <a:off x="2122450" y="3195800"/>
                <a:ext cx="484800" cy="4848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5</a:t>
                </a:r>
                <a:endParaRPr/>
              </a:p>
            </p:txBody>
          </p:sp>
          <p:sp>
            <p:nvSpPr>
              <p:cNvPr id="162" name="Google Shape;162;p22"/>
              <p:cNvSpPr/>
              <p:nvPr/>
            </p:nvSpPr>
            <p:spPr>
              <a:xfrm>
                <a:off x="2607250" y="3195800"/>
                <a:ext cx="484800" cy="4848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10</a:t>
                </a:r>
                <a:endParaRPr/>
              </a:p>
            </p:txBody>
          </p:sp>
          <p:sp>
            <p:nvSpPr>
              <p:cNvPr id="163" name="Google Shape;163;p22"/>
              <p:cNvSpPr/>
              <p:nvPr/>
            </p:nvSpPr>
            <p:spPr>
              <a:xfrm>
                <a:off x="3092050" y="3195800"/>
                <a:ext cx="484800" cy="4848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8</a:t>
                </a:r>
                <a:endParaRPr/>
              </a:p>
            </p:txBody>
          </p:sp>
        </p:grpSp>
        <p:sp>
          <p:nvSpPr>
            <p:cNvPr id="164" name="Google Shape;164;p22"/>
            <p:cNvSpPr/>
            <p:nvPr/>
          </p:nvSpPr>
          <p:spPr>
            <a:xfrm>
              <a:off x="2462234" y="3511505"/>
              <a:ext cx="484800" cy="48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3</a:t>
              </a:r>
              <a:endParaRPr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3809023" y="2922883"/>
              <a:ext cx="2136050" cy="484875"/>
            </a:xfrm>
            <a:custGeom>
              <a:avLst/>
              <a:gdLst/>
              <a:ahLst/>
              <a:cxnLst/>
              <a:rect l="l" t="t" r="r" b="b"/>
              <a:pathLst>
                <a:path w="85442" h="19395" extrusionOk="0">
                  <a:moveTo>
                    <a:pt x="0" y="19395"/>
                  </a:moveTo>
                  <a:cubicBezTo>
                    <a:pt x="4747" y="18403"/>
                    <a:pt x="21113" y="15569"/>
                    <a:pt x="28481" y="13444"/>
                  </a:cubicBezTo>
                  <a:cubicBezTo>
                    <a:pt x="35849" y="11319"/>
                    <a:pt x="38541" y="8839"/>
                    <a:pt x="44209" y="6643"/>
                  </a:cubicBezTo>
                  <a:cubicBezTo>
                    <a:pt x="49877" y="4447"/>
                    <a:pt x="55615" y="-797"/>
                    <a:pt x="62487" y="266"/>
                  </a:cubicBezTo>
                  <a:cubicBezTo>
                    <a:pt x="69359" y="1329"/>
                    <a:pt x="81616" y="10894"/>
                    <a:pt x="85442" y="13019"/>
                  </a:cubicBezTo>
                </a:path>
              </a:pathLst>
            </a:cu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6" name="Google Shape;166;p22"/>
            <p:cNvSpPr/>
            <p:nvPr/>
          </p:nvSpPr>
          <p:spPr>
            <a:xfrm>
              <a:off x="7109259" y="2801278"/>
              <a:ext cx="1083975" cy="652823"/>
            </a:xfrm>
            <a:custGeom>
              <a:avLst/>
              <a:gdLst/>
              <a:ahLst/>
              <a:cxnLst/>
              <a:rect l="l" t="t" r="r" b="b"/>
              <a:pathLst>
                <a:path w="43359" h="22888" extrusionOk="0">
                  <a:moveTo>
                    <a:pt x="0" y="22888"/>
                  </a:moveTo>
                  <a:cubicBezTo>
                    <a:pt x="3543" y="19133"/>
                    <a:pt x="14029" y="2555"/>
                    <a:pt x="21255" y="359"/>
                  </a:cubicBezTo>
                  <a:cubicBezTo>
                    <a:pt x="28482" y="-1837"/>
                    <a:pt x="39675" y="8152"/>
                    <a:pt x="43359" y="9711"/>
                  </a:cubicBezTo>
                </a:path>
              </a:pathLst>
            </a:cu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7" name="Google Shape;167;p22"/>
            <p:cNvSpPr/>
            <p:nvPr/>
          </p:nvSpPr>
          <p:spPr>
            <a:xfrm>
              <a:off x="633009" y="2769413"/>
              <a:ext cx="2136025" cy="652825"/>
            </a:xfrm>
            <a:custGeom>
              <a:avLst/>
              <a:gdLst/>
              <a:ahLst/>
              <a:cxnLst/>
              <a:rect l="l" t="t" r="r" b="b"/>
              <a:pathLst>
                <a:path w="85441" h="26113" extrusionOk="0">
                  <a:moveTo>
                    <a:pt x="0" y="26113"/>
                  </a:moveTo>
                  <a:cubicBezTo>
                    <a:pt x="4322" y="24909"/>
                    <a:pt x="17995" y="23209"/>
                    <a:pt x="25930" y="18887"/>
                  </a:cubicBezTo>
                  <a:cubicBezTo>
                    <a:pt x="33865" y="14565"/>
                    <a:pt x="40949" y="1529"/>
                    <a:pt x="47609" y="183"/>
                  </a:cubicBezTo>
                  <a:cubicBezTo>
                    <a:pt x="54269" y="-1163"/>
                    <a:pt x="59583" y="7339"/>
                    <a:pt x="65888" y="10810"/>
                  </a:cubicBezTo>
                  <a:cubicBezTo>
                    <a:pt x="72193" y="14282"/>
                    <a:pt x="82182" y="19312"/>
                    <a:pt x="85441" y="21012"/>
                  </a:cubicBezTo>
                </a:path>
              </a:pathLst>
            </a:cu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1" name="Google Shape;137;p22"/>
          <p:cNvSpPr/>
          <p:nvPr/>
        </p:nvSpPr>
        <p:spPr>
          <a:xfrm>
            <a:off x="3164846" y="3875894"/>
            <a:ext cx="389400" cy="20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118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Gaussian Pyramid</a:t>
            </a:r>
            <a:endParaRPr b="1" dirty="0"/>
          </a:p>
        </p:txBody>
      </p:sp>
      <p:sp>
        <p:nvSpPr>
          <p:cNvPr id="179" name="Google Shape;179;p24"/>
          <p:cNvSpPr txBox="1">
            <a:spLocks noGrp="1"/>
          </p:cNvSpPr>
          <p:nvPr>
            <p:ph type="body" idx="1"/>
          </p:nvPr>
        </p:nvSpPr>
        <p:spPr>
          <a:xfrm>
            <a:off x="311700" y="1187775"/>
            <a:ext cx="553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Used for multi-scale edge </a:t>
            </a:r>
            <a:r>
              <a:rPr lang="en" dirty="0" smtClean="0"/>
              <a:t>estimation.</a:t>
            </a:r>
            <a:br>
              <a:rPr lang="en" dirty="0" smtClean="0"/>
            </a:br>
            <a:endParaRPr lang="en" dirty="0" smtClean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 smtClean="0"/>
              <a:t>Efficient </a:t>
            </a:r>
            <a:r>
              <a:rPr lang="en" dirty="0"/>
              <a:t>to compute coarse scale images.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The </a:t>
            </a:r>
            <a:r>
              <a:rPr lang="en" b="1" dirty="0"/>
              <a:t>same filter</a:t>
            </a:r>
            <a:r>
              <a:rPr lang="en" dirty="0"/>
              <a:t> is used to computer </a:t>
            </a:r>
            <a:r>
              <a:rPr lang="en" b="1" dirty="0"/>
              <a:t>all the levels</a:t>
            </a:r>
            <a:r>
              <a:rPr lang="en" dirty="0" smtClean="0"/>
              <a:t>.</a:t>
            </a:r>
            <a:br>
              <a:rPr lang="en" dirty="0" smtClean="0"/>
            </a:br>
            <a:endParaRPr lang="en" dirty="0" smtClean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 smtClean="0"/>
              <a:t>Highly </a:t>
            </a:r>
            <a:r>
              <a:rPr lang="en" dirty="0"/>
              <a:t>redundant, </a:t>
            </a:r>
            <a:r>
              <a:rPr lang="en" b="1" dirty="0"/>
              <a:t>coarse scales </a:t>
            </a:r>
            <a:r>
              <a:rPr lang="en" dirty="0"/>
              <a:t>provide much of the information in the </a:t>
            </a:r>
            <a:r>
              <a:rPr lang="en" b="1" dirty="0"/>
              <a:t>finer scales</a:t>
            </a:r>
            <a:r>
              <a:rPr lang="en" dirty="0"/>
              <a:t>.</a:t>
            </a:r>
            <a:endParaRPr dirty="0"/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7950" y="1187775"/>
            <a:ext cx="285750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1754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4000" dirty="0"/>
              <a:t>Laplacian</a:t>
            </a:r>
            <a:r>
              <a:rPr lang="en" sz="4000" dirty="0" smtClean="0"/>
              <a:t> </a:t>
            </a:r>
            <a:r>
              <a:rPr lang="en" sz="4000" dirty="0"/>
              <a:t>pyramid</a:t>
            </a:r>
            <a:endParaRPr lang="en-US" sz="4000" dirty="0"/>
          </a:p>
        </p:txBody>
      </p:sp>
      <p:sp>
        <p:nvSpPr>
          <p:cNvPr id="6" name="Google Shape;57;p13"/>
          <p:cNvSpPr txBox="1"/>
          <p:nvPr/>
        </p:nvSpPr>
        <p:spPr>
          <a:xfrm>
            <a:off x="7315199" y="4750591"/>
            <a:ext cx="1392409" cy="392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smtClean="0">
                <a:latin typeface="Lato"/>
                <a:ea typeface="Lato"/>
                <a:cs typeface="Lato"/>
                <a:sym typeface="Lato"/>
              </a:rPr>
              <a:t>&amp; </a:t>
            </a:r>
            <a:r>
              <a:rPr lang="en-US" i="1" dirty="0" smtClean="0">
                <a:latin typeface="Lato"/>
                <a:ea typeface="Lato"/>
                <a:cs typeface="Lato"/>
                <a:sym typeface="Lato"/>
              </a:rPr>
              <a:t>Moriya Bitton</a:t>
            </a:r>
            <a:endParaRPr i="1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5070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Laplacian Pyramid</a:t>
            </a:r>
            <a:endParaRPr b="1" dirty="0"/>
          </a:p>
        </p:txBody>
      </p:sp>
      <p:pic>
        <p:nvPicPr>
          <p:cNvPr id="186" name="Google Shape;186;p25"/>
          <p:cNvPicPr preferRelativeResize="0"/>
          <p:nvPr/>
        </p:nvPicPr>
        <p:blipFill rotWithShape="1">
          <a:blip r:embed="rId3">
            <a:alphaModFix/>
          </a:blip>
          <a:srcRect l="44496"/>
          <a:stretch/>
        </p:blipFill>
        <p:spPr>
          <a:xfrm>
            <a:off x="2090776" y="1185414"/>
            <a:ext cx="5075072" cy="34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Laplacian Pyramid</a:t>
            </a:r>
            <a:endParaRPr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Google Shape;192;p2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284093"/>
                <a:ext cx="85206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en-US" dirty="0"/>
                  <a:t>Takes </a:t>
                </a:r>
                <a:r>
                  <a:rPr lang="en-US" b="1" dirty="0"/>
                  <a:t>much less space</a:t>
                </a:r>
                <a:r>
                  <a:rPr lang="en-US" dirty="0"/>
                  <a:t> than a full image. 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/>
              </a:p>
              <a:p>
                <a:pPr marL="457200" lvl="0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en-US" dirty="0"/>
                  <a:t>Since the last image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ar-AE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smaller than the original image, 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and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∈[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</m:oMath>
                </a14:m>
                <a:r>
                  <a:rPr lang="en-US" dirty="0"/>
                  <a:t> image values are highly sparse 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they </a:t>
                </a:r>
                <a:r>
                  <a:rPr lang="en-US" dirty="0"/>
                  <a:t>can be </a:t>
                </a:r>
                <a:r>
                  <a:rPr lang="en-US" b="1" dirty="0"/>
                  <a:t>compressed to fewer bits </a:t>
                </a:r>
                <a:r>
                  <a:rPr lang="en-US" dirty="0"/>
                  <a:t>than the original image.</a:t>
                </a:r>
                <a:endParaRPr dirty="0"/>
              </a:p>
            </p:txBody>
          </p:sp>
        </mc:Choice>
        <mc:Fallback>
          <p:sp>
            <p:nvSpPr>
              <p:cNvPr id="192" name="Google Shape;192;p2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84093"/>
                <a:ext cx="8520600" cy="3416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1754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4000" dirty="0" smtClean="0"/>
              <a:t>Image </a:t>
            </a:r>
            <a:r>
              <a:rPr lang="en-US" sz="4000" dirty="0"/>
              <a:t>Blending</a:t>
            </a:r>
            <a:endParaRPr lang="en-US" sz="4000" dirty="0"/>
          </a:p>
        </p:txBody>
      </p:sp>
      <p:sp>
        <p:nvSpPr>
          <p:cNvPr id="6" name="Google Shape;57;p13"/>
          <p:cNvSpPr txBox="1"/>
          <p:nvPr/>
        </p:nvSpPr>
        <p:spPr>
          <a:xfrm>
            <a:off x="7315199" y="4750591"/>
            <a:ext cx="1392409" cy="392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smtClean="0">
                <a:latin typeface="Lato"/>
                <a:ea typeface="Lato"/>
                <a:cs typeface="Lato"/>
                <a:sym typeface="Lato"/>
              </a:rPr>
              <a:t>&amp; </a:t>
            </a:r>
            <a:r>
              <a:rPr lang="en-US" i="1" dirty="0" smtClean="0">
                <a:latin typeface="Lato"/>
                <a:ea typeface="Lato"/>
                <a:cs typeface="Lato"/>
                <a:sym typeface="Lato"/>
              </a:rPr>
              <a:t>Moriya Bitton</a:t>
            </a:r>
            <a:endParaRPr i="1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098976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Blending</a:t>
            </a:r>
            <a:endParaRPr b="1" dirty="0"/>
          </a:p>
        </p:txBody>
      </p:sp>
      <p:grpSp>
        <p:nvGrpSpPr>
          <p:cNvPr id="2" name="קבוצה 1"/>
          <p:cNvGrpSpPr/>
          <p:nvPr/>
        </p:nvGrpSpPr>
        <p:grpSpPr>
          <a:xfrm>
            <a:off x="955056" y="1209945"/>
            <a:ext cx="7233888" cy="3740215"/>
            <a:chOff x="921137" y="1209945"/>
            <a:chExt cx="7233888" cy="3740215"/>
          </a:xfrm>
        </p:grpSpPr>
        <p:sp>
          <p:nvSpPr>
            <p:cNvPr id="206" name="Google Shape;206;p28"/>
            <p:cNvSpPr/>
            <p:nvPr/>
          </p:nvSpPr>
          <p:spPr>
            <a:xfrm>
              <a:off x="4025381" y="2174271"/>
              <a:ext cx="1025400" cy="1025400"/>
            </a:xfrm>
            <a:prstGeom prst="mathPlus">
              <a:avLst>
                <a:gd name="adj1" fmla="val 23520"/>
              </a:avLst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AC2AEF-6A03-4FFF-924F-AE2D210A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137" y="1209945"/>
              <a:ext cx="2880000" cy="162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2D2A933-001A-46CE-B979-4CEF9733E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98081" y="3330160"/>
              <a:ext cx="2880000" cy="1620000"/>
            </a:xfrm>
            <a:prstGeom prst="rect">
              <a:avLst/>
            </a:prstGeom>
          </p:spPr>
        </p:pic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052CD07F-B5B7-4835-B861-40DA98397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75025" y="1209945"/>
              <a:ext cx="2880000" cy="162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Blending </a:t>
            </a:r>
            <a:endParaRPr b="1" dirty="0"/>
          </a:p>
        </p:txBody>
      </p:sp>
      <p:grpSp>
        <p:nvGrpSpPr>
          <p:cNvPr id="2" name="קבוצה 1"/>
          <p:cNvGrpSpPr/>
          <p:nvPr/>
        </p:nvGrpSpPr>
        <p:grpSpPr>
          <a:xfrm>
            <a:off x="1103699" y="1138828"/>
            <a:ext cx="6936603" cy="3184540"/>
            <a:chOff x="1092282" y="1138828"/>
            <a:chExt cx="6936603" cy="31845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96095D-82EE-4DDF-93FC-29C7CD438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282" y="1138828"/>
              <a:ext cx="5633742" cy="31845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F64727-ECA2-4156-A0BE-D38321D2A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3163" y="1819084"/>
              <a:ext cx="2605722" cy="19560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1754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4000" dirty="0" smtClean="0"/>
              <a:t>Gaussian </a:t>
            </a:r>
            <a:r>
              <a:rPr lang="en" sz="4000" dirty="0"/>
              <a:t>pyramid</a:t>
            </a:r>
            <a:endParaRPr lang="en-US" sz="4000" dirty="0"/>
          </a:p>
        </p:txBody>
      </p:sp>
      <p:sp>
        <p:nvSpPr>
          <p:cNvPr id="6" name="Google Shape;57;p13"/>
          <p:cNvSpPr txBox="1"/>
          <p:nvPr/>
        </p:nvSpPr>
        <p:spPr>
          <a:xfrm>
            <a:off x="7315199" y="4750591"/>
            <a:ext cx="1392409" cy="392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smtClean="0">
                <a:latin typeface="Lato"/>
                <a:ea typeface="Lato"/>
                <a:cs typeface="Lato"/>
                <a:sym typeface="Lato"/>
              </a:rPr>
              <a:t>&amp; </a:t>
            </a:r>
            <a:r>
              <a:rPr lang="en-US" i="1" dirty="0" smtClean="0">
                <a:latin typeface="Lato"/>
                <a:ea typeface="Lato"/>
                <a:cs typeface="Lato"/>
                <a:sym typeface="Lato"/>
              </a:rPr>
              <a:t>Moriya Bitton</a:t>
            </a:r>
            <a:endParaRPr i="1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829468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Alpha feathering</a:t>
            </a:r>
            <a:endParaRPr b="1" dirty="0"/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888" y="1086998"/>
            <a:ext cx="5444223" cy="3921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Alpha feathering</a:t>
            </a:r>
            <a:endParaRPr b="1" dirty="0"/>
          </a:p>
        </p:txBody>
      </p:sp>
      <p:sp>
        <p:nvSpPr>
          <p:cNvPr id="226" name="Google Shape;226;p31"/>
          <p:cNvSpPr/>
          <p:nvPr/>
        </p:nvSpPr>
        <p:spPr>
          <a:xfrm>
            <a:off x="3300491" y="1708625"/>
            <a:ext cx="2678935" cy="478084"/>
          </a:xfrm>
          <a:custGeom>
            <a:avLst/>
            <a:gdLst/>
            <a:ahLst/>
            <a:cxnLst/>
            <a:rect l="l" t="t" r="r" b="b"/>
            <a:pathLst>
              <a:path w="171397" h="31176" extrusionOk="0">
                <a:moveTo>
                  <a:pt x="0" y="31176"/>
                </a:moveTo>
                <a:cubicBezTo>
                  <a:pt x="8692" y="27148"/>
                  <a:pt x="37735" y="12203"/>
                  <a:pt x="52151" y="7009"/>
                </a:cubicBezTo>
                <a:cubicBezTo>
                  <a:pt x="66567" y="1815"/>
                  <a:pt x="73828" y="66"/>
                  <a:pt x="86494" y="13"/>
                </a:cubicBezTo>
                <a:cubicBezTo>
                  <a:pt x="99161" y="-40"/>
                  <a:pt x="114000" y="2186"/>
                  <a:pt x="128150" y="6691"/>
                </a:cubicBezTo>
                <a:cubicBezTo>
                  <a:pt x="142301" y="11196"/>
                  <a:pt x="164189" y="23650"/>
                  <a:pt x="171397" y="27042"/>
                </a:cubicBezTo>
              </a:path>
            </a:pathLst>
          </a:custGeom>
          <a:ln>
            <a:headEnd type="none" w="med" len="med"/>
            <a:tailEnd type="stealth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sp>
      <p:sp>
        <p:nvSpPr>
          <p:cNvPr id="227" name="Google Shape;227;p31"/>
          <p:cNvSpPr txBox="1"/>
          <p:nvPr/>
        </p:nvSpPr>
        <p:spPr>
          <a:xfrm>
            <a:off x="3654159" y="1135925"/>
            <a:ext cx="197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00B050"/>
                </a:solidFill>
              </a:rPr>
              <a:t>Gaussian blur</a:t>
            </a:r>
            <a:endParaRPr sz="1900" b="1" dirty="0">
              <a:solidFill>
                <a:srgbClr val="00B05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6ADDE5-D6E8-4777-9EA4-B708AC899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05" t="29699" r="59248" b="55171"/>
          <a:stretch/>
        </p:blipFill>
        <p:spPr>
          <a:xfrm>
            <a:off x="2183946" y="2310209"/>
            <a:ext cx="1219502" cy="1022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41DF7-9B12-4FA8-B794-E12EBBEB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152" y="2226219"/>
            <a:ext cx="1448002" cy="119079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Alpha feathering</a:t>
            </a:r>
            <a:endParaRPr b="1" dirty="0"/>
          </a:p>
        </p:txBody>
      </p:sp>
      <p:grpSp>
        <p:nvGrpSpPr>
          <p:cNvPr id="2" name="קבוצה 1"/>
          <p:cNvGrpSpPr/>
          <p:nvPr/>
        </p:nvGrpSpPr>
        <p:grpSpPr>
          <a:xfrm>
            <a:off x="1245635" y="1612725"/>
            <a:ext cx="6652730" cy="2349912"/>
            <a:chOff x="1210136" y="1751270"/>
            <a:chExt cx="6652730" cy="23499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EB4B6FE-36AA-4796-B2CA-AE6002B1D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7663" y="2145096"/>
              <a:ext cx="2605203" cy="19548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48F1ED-B379-4FE9-832C-3461B6864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0136" y="2145096"/>
              <a:ext cx="2605722" cy="195608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9C1DAE-3D33-417C-AC77-8F8244ACFE6B}"/>
                </a:ext>
              </a:extLst>
            </p:cNvPr>
            <p:cNvSpPr txBox="1"/>
            <p:nvPr/>
          </p:nvSpPr>
          <p:spPr>
            <a:xfrm>
              <a:off x="1210136" y="1751271"/>
              <a:ext cx="26057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Mask crop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ABED3D-7293-4BD3-B465-2F8868ED1A4F}"/>
                </a:ext>
              </a:extLst>
            </p:cNvPr>
            <p:cNvSpPr txBox="1"/>
            <p:nvPr/>
          </p:nvSpPr>
          <p:spPr>
            <a:xfrm>
              <a:off x="5257662" y="1751270"/>
              <a:ext cx="26052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Alpha Feathering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Alpha feathering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" name="Google Shape;239;p33"/>
          <p:cNvSpPr txBox="1">
            <a:spLocks noGrp="1"/>
          </p:cNvSpPr>
          <p:nvPr>
            <p:ph type="body" idx="1"/>
          </p:nvPr>
        </p:nvSpPr>
        <p:spPr>
          <a:xfrm>
            <a:off x="1794150" y="1503218"/>
            <a:ext cx="5555700" cy="2888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/>
              <a:t>Better than regular blending </a:t>
            </a:r>
            <a:r>
              <a:rPr lang="en" u="sng" dirty="0" smtClean="0"/>
              <a:t>but</a:t>
            </a:r>
            <a:r>
              <a:rPr lang="en" dirty="0" smtClean="0"/>
              <a:t> </a:t>
            </a:r>
            <a:r>
              <a:rPr lang="en" dirty="0"/>
              <a:t>not </a:t>
            </a:r>
            <a:r>
              <a:rPr lang="en" dirty="0" smtClean="0"/>
              <a:t>perfect. </a:t>
            </a:r>
            <a:br>
              <a:rPr lang="en" dirty="0" smtClean="0"/>
            </a:br>
            <a:endParaRPr lang="en" dirty="0" smtClean="0"/>
          </a:p>
          <a:p>
            <a:pPr>
              <a:lnSpc>
                <a:spcPct val="150000"/>
              </a:lnSpc>
            </a:pPr>
            <a:r>
              <a:rPr lang="en" dirty="0" smtClean="0"/>
              <a:t>N</a:t>
            </a:r>
            <a:r>
              <a:rPr lang="en" dirty="0" smtClean="0"/>
              <a:t>eeds </a:t>
            </a:r>
            <a:r>
              <a:rPr lang="en" dirty="0"/>
              <a:t>a lot of trial &amp; error until you get the right function to blur the </a:t>
            </a:r>
            <a:r>
              <a:rPr lang="en" dirty="0" smtClean="0"/>
              <a:t>mask.</a:t>
            </a:r>
            <a:r>
              <a:rPr lang="en" dirty="0"/>
              <a:t> </a:t>
            </a:r>
            <a:r>
              <a:rPr lang="en" dirty="0" smtClean="0"/>
              <a:t/>
            </a:r>
            <a:br>
              <a:rPr lang="en" dirty="0" smtClean="0"/>
            </a:br>
            <a:endParaRPr lang="en" dirty="0" smtClean="0"/>
          </a:p>
          <a:p>
            <a:pPr>
              <a:lnSpc>
                <a:spcPct val="150000"/>
              </a:lnSpc>
            </a:pPr>
            <a:r>
              <a:rPr lang="en" b="1" dirty="0" smtClean="0"/>
              <a:t>No </a:t>
            </a:r>
            <a:r>
              <a:rPr lang="en" b="1" dirty="0"/>
              <a:t>‘One Size Fits All</a:t>
            </a:r>
            <a:r>
              <a:rPr lang="en" b="1" dirty="0" smtClean="0"/>
              <a:t>’.</a:t>
            </a:r>
            <a:endParaRPr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Pyramid Blending</a:t>
            </a:r>
            <a:endParaRPr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5" name="Google Shape;245;p3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200966"/>
                <a:ext cx="8520600" cy="328097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u="sng" dirty="0" smtClean="0"/>
                  <a:t>Algo:</a:t>
                </a:r>
              </a:p>
              <a:p>
                <a:pPr marL="457200" lvl="0" indent="-342900" algn="l" rtl="0">
                  <a:lnSpc>
                    <a:spcPct val="150000"/>
                  </a:lnSpc>
                  <a:spcBef>
                    <a:spcPts val="160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en-US" dirty="0"/>
                  <a:t>Build the </a:t>
                </a:r>
                <a:r>
                  <a:rPr lang="en-US" b="1" dirty="0"/>
                  <a:t>laplacian pyramid</a:t>
                </a:r>
                <a:r>
                  <a:rPr lang="en-US" dirty="0"/>
                  <a:t> for </a:t>
                </a:r>
                <a:r>
                  <a:rPr lang="en-US" b="1" dirty="0"/>
                  <a:t>both</a:t>
                </a:r>
                <a:r>
                  <a:rPr lang="en-US" dirty="0"/>
                  <a:t> the images (eye and the bill in our case) and </a:t>
                </a:r>
                <a:r>
                  <a:rPr lang="en-US" b="1" dirty="0"/>
                  <a:t>Gaussian pyramid</a:t>
                </a:r>
                <a:r>
                  <a:rPr lang="en-US" dirty="0"/>
                  <a:t> for the </a:t>
                </a:r>
                <a:r>
                  <a:rPr lang="en-US" b="1" dirty="0"/>
                  <a:t>mask</a:t>
                </a:r>
                <a:r>
                  <a:rPr lang="en-US" dirty="0" smtClean="0"/>
                  <a:t>.</a:t>
                </a:r>
                <a:endParaRPr lang="en-US" dirty="0"/>
              </a:p>
              <a:p>
                <a:pPr marL="457200" lvl="0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en-US" dirty="0"/>
                  <a:t>Merge the images at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𝑙𝑒𝑣𝑒𝑙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without feathering:                                     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𝑚𝑒𝑟𝑔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𝑏𝑖𝑙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latin typeface="Oswald"/>
                  <a:ea typeface="Oswald"/>
                  <a:cs typeface="Oswald"/>
                  <a:sym typeface="Oswald"/>
                </a:endParaRPr>
              </a:p>
              <a:p>
                <a:pPr marL="457200" lvl="0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en-US" dirty="0"/>
                  <a:t>Reconstruct the image with the </a:t>
                </a:r>
                <a:r>
                  <a:rPr lang="en-US" dirty="0" smtClean="0"/>
                  <a:t>pyramid and add </a:t>
                </a:r>
                <a:r>
                  <a:rPr lang="en-US" dirty="0"/>
                  <a:t>the mask at each </a:t>
                </a:r>
                <a:r>
                  <a:rPr lang="en-US" dirty="0" smtClean="0"/>
                  <a:t>level:  </a:t>
                </a:r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𝑚𝑒𝑟𝑔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𝑢𝑝𝑆𝑐𝑎𝑙𝑒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𝑚𝑒𝑟𝑔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𝑏𝑖𝑙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dirty="0"/>
              </a:p>
            </p:txBody>
          </p:sp>
        </mc:Choice>
        <mc:Fallback>
          <p:sp>
            <p:nvSpPr>
              <p:cNvPr id="245" name="Google Shape;245;p3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00966"/>
                <a:ext cx="8520600" cy="3280979"/>
              </a:xfrm>
              <a:prstGeom prst="rect">
                <a:avLst/>
              </a:prstGeom>
              <a:blipFill>
                <a:blip r:embed="rId3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קבוצה 1"/>
          <p:cNvGrpSpPr/>
          <p:nvPr/>
        </p:nvGrpSpPr>
        <p:grpSpPr>
          <a:xfrm>
            <a:off x="308739" y="1439818"/>
            <a:ext cx="8540377" cy="2263864"/>
            <a:chOff x="344869" y="1704057"/>
            <a:chExt cx="8540377" cy="22638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6DB51F7-E041-42D5-A37B-4B1852E7C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8950" y="2011835"/>
              <a:ext cx="2586296" cy="1954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070D8ED-0753-4C3D-A078-55819ABC8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2169" y="2011834"/>
              <a:ext cx="2605203" cy="19548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2ED203-717D-4C41-9DFF-0D3F13BB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4869" y="2011835"/>
              <a:ext cx="2605722" cy="195608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C9D543-675A-4BCE-AEDB-45ACD266C220}"/>
                </a:ext>
              </a:extLst>
            </p:cNvPr>
            <p:cNvSpPr txBox="1"/>
            <p:nvPr/>
          </p:nvSpPr>
          <p:spPr>
            <a:xfrm>
              <a:off x="344869" y="1704058"/>
              <a:ext cx="26057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Mask crop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7E316E-3CFF-48E3-B2FD-EEC9DFEE31A8}"/>
                </a:ext>
              </a:extLst>
            </p:cNvPr>
            <p:cNvSpPr txBox="1"/>
            <p:nvPr/>
          </p:nvSpPr>
          <p:spPr>
            <a:xfrm>
              <a:off x="3322168" y="1704057"/>
              <a:ext cx="26052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Alpha Feathering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B8C5EF-20F6-4F40-BA8F-B28BC685DBF9}"/>
                </a:ext>
              </a:extLst>
            </p:cNvPr>
            <p:cNvSpPr txBox="1"/>
            <p:nvPr/>
          </p:nvSpPr>
          <p:spPr>
            <a:xfrm>
              <a:off x="6298950" y="1704057"/>
              <a:ext cx="25862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Pyramid Blending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Pyramid Blending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8" name="Google Shape;258;p36"/>
          <p:cNvSpPr txBox="1">
            <a:spLocks noGrp="1"/>
          </p:cNvSpPr>
          <p:nvPr>
            <p:ph type="body" idx="1"/>
          </p:nvPr>
        </p:nvSpPr>
        <p:spPr>
          <a:xfrm>
            <a:off x="2015836" y="1350817"/>
            <a:ext cx="5112328" cy="3206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Easier to use than alpha </a:t>
            </a:r>
            <a:r>
              <a:rPr lang="en" dirty="0" smtClean="0"/>
              <a:t>blending.</a:t>
            </a:r>
            <a:br>
              <a:rPr lang="en" dirty="0" smtClean="0"/>
            </a:b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No need for complicated </a:t>
            </a:r>
            <a:r>
              <a:rPr lang="en" dirty="0" smtClean="0"/>
              <a:t>tuning.</a:t>
            </a:r>
            <a:br>
              <a:rPr lang="en" dirty="0" smtClean="0"/>
            </a:b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‘Thin’ objects will disappear if the pyramid depth is too </a:t>
            </a:r>
            <a:r>
              <a:rPr lang="en" dirty="0" smtClean="0"/>
              <a:t>deep.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Image Pyramids</a:t>
            </a:r>
            <a:endParaRPr b="1"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2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 dirty="0"/>
              <a:t>Basic pyramid</a:t>
            </a:r>
            <a:r>
              <a:rPr lang="en" dirty="0"/>
              <a:t>: </a:t>
            </a:r>
            <a:r>
              <a:rPr lang="en" b="1" dirty="0"/>
              <a:t>Gaussian pyramid</a:t>
            </a:r>
            <a:endParaRPr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BB602F-792C-4242-A6C6-701F3E4CE3ED}"/>
                  </a:ext>
                </a:extLst>
              </p:cNvPr>
              <p:cNvSpPr txBox="1"/>
              <p:nvPr/>
            </p:nvSpPr>
            <p:spPr>
              <a:xfrm>
                <a:off x="2085127" y="1725175"/>
                <a:ext cx="4973746" cy="26601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𝐺𝑎𝑢𝑠𝑃𝑦𝑟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𝑖𝑚𝑔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𝑑𝑒𝑝𝑡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𝑝𝑦𝑟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𝑙𝑠𝑡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𝐿𝑖𝑠𝑡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𝑙𝑠𝑡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← 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𝑖𝑚𝑔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𝑑𝑒𝑝𝑡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r>
                  <a:rPr lang="en-US" b="0" dirty="0"/>
                  <a:t/>
                </a:r>
                <a:br>
                  <a:rPr lang="en-US" b="0" dirty="0"/>
                </a:br>
                <a:endParaRPr lang="en-US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	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𝑡𝑚𝑝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𝑝𝑦𝑟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𝑙𝑠𝑡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]∗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𝐺𝑎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  <a:r>
                  <a:rPr lang="en-US" b="0" dirty="0" smtClean="0"/>
                  <a:t>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# 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𝐹𝑖𝑙𝑡𝑒𝑟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𝑖𝑚𝑎𝑔𝑒</m:t>
                    </m:r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	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𝑡𝑚𝑝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𝑡𝑚𝑝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∷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,∷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# 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𝐷𝑜𝑤𝑛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𝑝𝑦𝑟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𝑙𝑠𝑡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]← 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𝑡𝑚𝑝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𝑟𝑒𝑡𝑢𝑟𝑛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𝑝𝑦𝑟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𝑙𝑠𝑡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BB602F-792C-4242-A6C6-701F3E4CE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127" y="1725175"/>
                <a:ext cx="4973746" cy="2660152"/>
              </a:xfrm>
              <a:prstGeom prst="rect">
                <a:avLst/>
              </a:prstGeom>
              <a:blipFill>
                <a:blip r:embed="rId3"/>
                <a:stretch>
                  <a:fillRect l="-159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Step 1</a:t>
            </a:r>
            <a:endParaRPr b="1" dirty="0"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l="5170" t="1404" r="2493" b="3728"/>
          <a:stretch/>
        </p:blipFill>
        <p:spPr>
          <a:xfrm>
            <a:off x="311700" y="1533725"/>
            <a:ext cx="3955321" cy="297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 l="4031" t="1740" r="2650" b="3642"/>
          <a:stretch/>
        </p:blipFill>
        <p:spPr>
          <a:xfrm>
            <a:off x="5029405" y="1635373"/>
            <a:ext cx="3802895" cy="287157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/>
          <p:nvPr/>
        </p:nvSpPr>
        <p:spPr>
          <a:xfrm rot="166367">
            <a:off x="2687624" y="1069180"/>
            <a:ext cx="4234484" cy="464042"/>
          </a:xfrm>
          <a:custGeom>
            <a:avLst/>
            <a:gdLst/>
            <a:ahLst/>
            <a:cxnLst/>
            <a:rect l="l" t="t" r="r" b="b"/>
            <a:pathLst>
              <a:path w="171397" h="31176" extrusionOk="0">
                <a:moveTo>
                  <a:pt x="0" y="31176"/>
                </a:moveTo>
                <a:cubicBezTo>
                  <a:pt x="8692" y="27148"/>
                  <a:pt x="37735" y="12203"/>
                  <a:pt x="52151" y="7009"/>
                </a:cubicBezTo>
                <a:cubicBezTo>
                  <a:pt x="66567" y="1815"/>
                  <a:pt x="73828" y="66"/>
                  <a:pt x="86494" y="13"/>
                </a:cubicBezTo>
                <a:cubicBezTo>
                  <a:pt x="99161" y="-40"/>
                  <a:pt x="114000" y="2186"/>
                  <a:pt x="128150" y="6691"/>
                </a:cubicBezTo>
                <a:cubicBezTo>
                  <a:pt x="142301" y="11196"/>
                  <a:pt x="164189" y="23650"/>
                  <a:pt x="171397" y="27042"/>
                </a:cubicBezTo>
              </a:path>
            </a:pathLst>
          </a:custGeom>
          <a:noFill/>
          <a:ln w="76200" cap="flat" cmpd="sng">
            <a:solidFill>
              <a:srgbClr val="FF9900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Step 2</a:t>
            </a:r>
            <a:endParaRPr b="1" dirty="0"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l="4031" t="1740" r="2650" b="3642"/>
          <a:stretch/>
        </p:blipFill>
        <p:spPr>
          <a:xfrm>
            <a:off x="6037749" y="2409390"/>
            <a:ext cx="2794551" cy="20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l="4031" t="1740" r="2650" b="3642"/>
          <a:stretch/>
        </p:blipFill>
        <p:spPr>
          <a:xfrm>
            <a:off x="311700" y="1541192"/>
            <a:ext cx="3955322" cy="295829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 rot="826893">
            <a:off x="3036332" y="1077801"/>
            <a:ext cx="4456864" cy="821105"/>
          </a:xfrm>
          <a:custGeom>
            <a:avLst/>
            <a:gdLst/>
            <a:ahLst/>
            <a:cxnLst/>
            <a:rect l="l" t="t" r="r" b="b"/>
            <a:pathLst>
              <a:path w="171397" h="31176" extrusionOk="0">
                <a:moveTo>
                  <a:pt x="0" y="31176"/>
                </a:moveTo>
                <a:cubicBezTo>
                  <a:pt x="8692" y="27148"/>
                  <a:pt x="37735" y="12203"/>
                  <a:pt x="52151" y="7009"/>
                </a:cubicBezTo>
                <a:cubicBezTo>
                  <a:pt x="66567" y="1815"/>
                  <a:pt x="73828" y="66"/>
                  <a:pt x="86494" y="13"/>
                </a:cubicBezTo>
                <a:cubicBezTo>
                  <a:pt x="99161" y="-40"/>
                  <a:pt x="114000" y="2186"/>
                  <a:pt x="128150" y="6691"/>
                </a:cubicBezTo>
                <a:cubicBezTo>
                  <a:pt x="142301" y="11196"/>
                  <a:pt x="164189" y="23650"/>
                  <a:pt x="171397" y="27042"/>
                </a:cubicBezTo>
              </a:path>
            </a:pathLst>
          </a:custGeom>
          <a:noFill/>
          <a:ln w="76200" cap="flat" cmpd="sng">
            <a:solidFill>
              <a:srgbClr val="FF9900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Step 3</a:t>
            </a:r>
            <a:endParaRPr b="1" dirty="0"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l="4031" t="1740" r="2650" b="3642"/>
          <a:stretch/>
        </p:blipFill>
        <p:spPr>
          <a:xfrm>
            <a:off x="311700" y="2058094"/>
            <a:ext cx="2794551" cy="20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l="4031" t="1740" r="2650" b="3642"/>
          <a:stretch/>
        </p:blipFill>
        <p:spPr>
          <a:xfrm>
            <a:off x="7048725" y="2814219"/>
            <a:ext cx="1783575" cy="13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/>
          <p:nvPr/>
        </p:nvSpPr>
        <p:spPr>
          <a:xfrm>
            <a:off x="3174866" y="1889429"/>
            <a:ext cx="4284925" cy="779400"/>
          </a:xfrm>
          <a:custGeom>
            <a:avLst/>
            <a:gdLst/>
            <a:ahLst/>
            <a:cxnLst/>
            <a:rect l="l" t="t" r="r" b="b"/>
            <a:pathLst>
              <a:path w="171397" h="31176" extrusionOk="0">
                <a:moveTo>
                  <a:pt x="0" y="31176"/>
                </a:moveTo>
                <a:cubicBezTo>
                  <a:pt x="8692" y="27148"/>
                  <a:pt x="37735" y="12203"/>
                  <a:pt x="52151" y="7009"/>
                </a:cubicBezTo>
                <a:cubicBezTo>
                  <a:pt x="66567" y="1815"/>
                  <a:pt x="73828" y="66"/>
                  <a:pt x="86494" y="13"/>
                </a:cubicBezTo>
                <a:cubicBezTo>
                  <a:pt x="99161" y="-40"/>
                  <a:pt x="114000" y="2186"/>
                  <a:pt x="128150" y="6691"/>
                </a:cubicBezTo>
                <a:cubicBezTo>
                  <a:pt x="142301" y="11196"/>
                  <a:pt x="164189" y="23650"/>
                  <a:pt x="171397" y="27042"/>
                </a:cubicBezTo>
              </a:path>
            </a:pathLst>
          </a:custGeom>
          <a:noFill/>
          <a:ln w="76200" cap="flat" cmpd="sng">
            <a:solidFill>
              <a:srgbClr val="FF9900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Step 4</a:t>
            </a:r>
            <a:endParaRPr b="1" dirty="0"/>
          </a:p>
        </p:txBody>
      </p:sp>
      <p:grpSp>
        <p:nvGrpSpPr>
          <p:cNvPr id="2" name="קבוצה 1"/>
          <p:cNvGrpSpPr/>
          <p:nvPr/>
        </p:nvGrpSpPr>
        <p:grpSpPr>
          <a:xfrm>
            <a:off x="2354401" y="872763"/>
            <a:ext cx="4435199" cy="3397975"/>
            <a:chOff x="311700" y="1681375"/>
            <a:chExt cx="4435199" cy="3397975"/>
          </a:xfrm>
        </p:grpSpPr>
        <p:pic>
          <p:nvPicPr>
            <p:cNvPr id="94" name="Google Shape;94;p18"/>
            <p:cNvPicPr preferRelativeResize="0"/>
            <p:nvPr/>
          </p:nvPicPr>
          <p:blipFill rotWithShape="1">
            <a:blip r:embed="rId3">
              <a:alphaModFix/>
            </a:blip>
            <a:srcRect l="5170" t="1404" r="2493" b="3728"/>
            <a:stretch/>
          </p:blipFill>
          <p:spPr>
            <a:xfrm>
              <a:off x="311700" y="2106125"/>
              <a:ext cx="3955321" cy="2973225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95" name="Google Shape;95;p18"/>
            <p:cNvPicPr preferRelativeResize="0"/>
            <p:nvPr/>
          </p:nvPicPr>
          <p:blipFill rotWithShape="1">
            <a:blip r:embed="rId3">
              <a:alphaModFix/>
            </a:blip>
            <a:srcRect l="5170" t="1404" r="2493" b="3728"/>
            <a:stretch/>
          </p:blipFill>
          <p:spPr>
            <a:xfrm>
              <a:off x="1569100" y="2007325"/>
              <a:ext cx="2798349" cy="2103526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96" name="Google Shape;96;p18"/>
            <p:cNvPicPr preferRelativeResize="0"/>
            <p:nvPr/>
          </p:nvPicPr>
          <p:blipFill rotWithShape="1">
            <a:blip r:embed="rId3">
              <a:alphaModFix/>
            </a:blip>
            <a:srcRect l="5170" t="1404" r="2493" b="3728"/>
            <a:stretch/>
          </p:blipFill>
          <p:spPr>
            <a:xfrm>
              <a:off x="2877025" y="1808575"/>
              <a:ext cx="1694975" cy="1274124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97" name="Google Shape;97;p18"/>
            <p:cNvPicPr preferRelativeResize="0"/>
            <p:nvPr/>
          </p:nvPicPr>
          <p:blipFill rotWithShape="1">
            <a:blip r:embed="rId3">
              <a:alphaModFix/>
            </a:blip>
            <a:srcRect l="5170" t="1404" r="2493" b="3728"/>
            <a:stretch/>
          </p:blipFill>
          <p:spPr>
            <a:xfrm>
              <a:off x="3731644" y="1681375"/>
              <a:ext cx="1015255" cy="763175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Why do we blur the image?</a:t>
            </a:r>
            <a:endParaRPr b="1" dirty="0"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6718284" y="4621039"/>
            <a:ext cx="2321808" cy="445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 smtClean="0">
                <a:solidFill>
                  <a:srgbClr val="00B050"/>
                </a:solidFill>
              </a:rPr>
              <a:t>Anti-Aliasing!</a:t>
            </a:r>
            <a:endParaRPr sz="2000" b="1" dirty="0">
              <a:solidFill>
                <a:srgbClr val="00B050"/>
              </a:solidFill>
            </a:endParaRPr>
          </a:p>
        </p:txBody>
      </p:sp>
      <p:grpSp>
        <p:nvGrpSpPr>
          <p:cNvPr id="4" name="קבוצה 3"/>
          <p:cNvGrpSpPr/>
          <p:nvPr/>
        </p:nvGrpSpPr>
        <p:grpSpPr>
          <a:xfrm>
            <a:off x="1385019" y="731375"/>
            <a:ext cx="7205234" cy="3889664"/>
            <a:chOff x="747275" y="596325"/>
            <a:chExt cx="8410800" cy="4547175"/>
          </a:xfrm>
        </p:grpSpPr>
        <p:pic>
          <p:nvPicPr>
            <p:cNvPr id="104" name="Google Shape;104;p19"/>
            <p:cNvPicPr preferRelativeResize="0"/>
            <p:nvPr/>
          </p:nvPicPr>
          <p:blipFill rotWithShape="1">
            <a:blip r:embed="rId3">
              <a:alphaModFix/>
            </a:blip>
            <a:srcRect l="14328" t="19787" r="4257" b="11170"/>
            <a:stretch/>
          </p:blipFill>
          <p:spPr>
            <a:xfrm>
              <a:off x="747275" y="1592350"/>
              <a:ext cx="2941425" cy="3551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9"/>
            <p:cNvPicPr preferRelativeResize="0"/>
            <p:nvPr/>
          </p:nvPicPr>
          <p:blipFill rotWithShape="1">
            <a:blip r:embed="rId4">
              <a:alphaModFix/>
            </a:blip>
            <a:srcRect l="14649" t="21300" r="7921" b="10383"/>
            <a:stretch/>
          </p:blipFill>
          <p:spPr>
            <a:xfrm>
              <a:off x="3982850" y="1629725"/>
              <a:ext cx="2790375" cy="35137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" name="קבוצה 1"/>
            <p:cNvGrpSpPr/>
            <p:nvPr/>
          </p:nvGrpSpPr>
          <p:grpSpPr>
            <a:xfrm>
              <a:off x="2440575" y="596325"/>
              <a:ext cx="6717500" cy="2869775"/>
              <a:chOff x="2440575" y="596325"/>
              <a:chExt cx="6717500" cy="2869775"/>
            </a:xfrm>
          </p:grpSpPr>
          <p:sp>
            <p:nvSpPr>
              <p:cNvPr id="106" name="Google Shape;106;p19"/>
              <p:cNvSpPr/>
              <p:nvPr/>
            </p:nvSpPr>
            <p:spPr>
              <a:xfrm>
                <a:off x="2440575" y="2058100"/>
                <a:ext cx="2678935" cy="779400"/>
              </a:xfrm>
              <a:custGeom>
                <a:avLst/>
                <a:gdLst/>
                <a:ahLst/>
                <a:cxnLst/>
                <a:rect l="l" t="t" r="r" b="b"/>
                <a:pathLst>
                  <a:path w="171397" h="31176" extrusionOk="0">
                    <a:moveTo>
                      <a:pt x="0" y="31176"/>
                    </a:moveTo>
                    <a:cubicBezTo>
                      <a:pt x="8692" y="27148"/>
                      <a:pt x="37735" y="12203"/>
                      <a:pt x="52151" y="7009"/>
                    </a:cubicBezTo>
                    <a:cubicBezTo>
                      <a:pt x="66567" y="1815"/>
                      <a:pt x="73828" y="66"/>
                      <a:pt x="86494" y="13"/>
                    </a:cubicBezTo>
                    <a:cubicBezTo>
                      <a:pt x="99161" y="-40"/>
                      <a:pt x="114000" y="2186"/>
                      <a:pt x="128150" y="6691"/>
                    </a:cubicBezTo>
                    <a:cubicBezTo>
                      <a:pt x="142301" y="11196"/>
                      <a:pt x="164189" y="23650"/>
                      <a:pt x="171397" y="27042"/>
                    </a:cubicBezTo>
                  </a:path>
                </a:pathLst>
              </a:custGeom>
              <a:noFill/>
              <a:ln w="762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sp>
          <p:pic>
            <p:nvPicPr>
              <p:cNvPr id="107" name="Google Shape;107;p19"/>
              <p:cNvPicPr preferRelativeResize="0"/>
              <p:nvPr/>
            </p:nvPicPr>
            <p:blipFill rotWithShape="1">
              <a:blip r:embed="rId4">
                <a:alphaModFix/>
              </a:blip>
              <a:srcRect l="28287" t="28381" r="26050" b="44105"/>
              <a:stretch/>
            </p:blipFill>
            <p:spPr>
              <a:xfrm>
                <a:off x="6202575" y="604175"/>
                <a:ext cx="2941425" cy="25293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8" name="Google Shape;108;p19"/>
              <p:cNvSpPr/>
              <p:nvPr/>
            </p:nvSpPr>
            <p:spPr>
              <a:xfrm>
                <a:off x="4332625" y="2257725"/>
                <a:ext cx="1566000" cy="1200300"/>
              </a:xfrm>
              <a:prstGeom prst="rect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9" name="Google Shape;109;p19"/>
              <p:cNvCxnSpPr/>
              <p:nvPr/>
            </p:nvCxnSpPr>
            <p:spPr>
              <a:xfrm rot="10800000" flipH="1">
                <a:off x="4332625" y="596325"/>
                <a:ext cx="1868100" cy="166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" name="Google Shape;110;p19"/>
              <p:cNvCxnSpPr/>
              <p:nvPr/>
            </p:nvCxnSpPr>
            <p:spPr>
              <a:xfrm rot="10800000" flipH="1">
                <a:off x="5906675" y="3100400"/>
                <a:ext cx="3251400" cy="365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1" name="Google Shape;111;p19"/>
              <p:cNvSpPr txBox="1"/>
              <p:nvPr/>
            </p:nvSpPr>
            <p:spPr>
              <a:xfrm>
                <a:off x="3053700" y="1411973"/>
                <a:ext cx="1518300" cy="572700"/>
              </a:xfrm>
              <a:prstGeom prst="rect">
                <a:avLst/>
              </a:prstGeom>
              <a:solidFill>
                <a:srgbClr val="FF9900"/>
              </a:solidFill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rgbClr val="FFFFFF"/>
                    </a:solidFill>
                  </a:rPr>
                  <a:t>Img[::2,::2]</a:t>
                </a:r>
                <a:endParaRPr sz="1800" dirty="0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Anti-Aliasing</a:t>
            </a:r>
            <a:r>
              <a:rPr lang="en" dirty="0"/>
              <a:t>!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311700" y="1332584"/>
            <a:ext cx="3366682" cy="3036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Another down sample and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look at the pants..</a:t>
            </a:r>
            <a:endParaRPr dirty="0"/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l="16088" t="19018" r="8233" b="3731"/>
          <a:stretch/>
        </p:blipFill>
        <p:spPr>
          <a:xfrm>
            <a:off x="4024746" y="1116900"/>
            <a:ext cx="2715491" cy="3468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629</Words>
  <Application>Microsoft Office PowerPoint</Application>
  <PresentationFormat>‫הצגה על המסך (16:9)</PresentationFormat>
  <Paragraphs>93</Paragraphs>
  <Slides>26</Slides>
  <Notes>26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26</vt:i4>
      </vt:variant>
    </vt:vector>
  </HeadingPairs>
  <TitlesOfParts>
    <vt:vector size="32" baseType="lpstr">
      <vt:lpstr>Cambria Math</vt:lpstr>
      <vt:lpstr>Lato</vt:lpstr>
      <vt:lpstr>Oswald</vt:lpstr>
      <vt:lpstr>Calibri</vt:lpstr>
      <vt:lpstr>Arial</vt:lpstr>
      <vt:lpstr>Simple Light</vt:lpstr>
      <vt:lpstr>Computer Vision and Image Processing Tirgul 9</vt:lpstr>
      <vt:lpstr>מצגת של PowerPoint‏</vt:lpstr>
      <vt:lpstr>Image Pyramids</vt:lpstr>
      <vt:lpstr>Step 1</vt:lpstr>
      <vt:lpstr>Step 2</vt:lpstr>
      <vt:lpstr>Step 3</vt:lpstr>
      <vt:lpstr>Step 4</vt:lpstr>
      <vt:lpstr>Why do we blur the image?</vt:lpstr>
      <vt:lpstr>Anti-Aliasing! </vt:lpstr>
      <vt:lpstr>Now with blurring first </vt:lpstr>
      <vt:lpstr>How does blurring help?</vt:lpstr>
      <vt:lpstr>How does blurring help?</vt:lpstr>
      <vt:lpstr>Gaussian Pyramid</vt:lpstr>
      <vt:lpstr>מצגת של PowerPoint‏</vt:lpstr>
      <vt:lpstr>Laplacian Pyramid</vt:lpstr>
      <vt:lpstr>Laplacian Pyramid</vt:lpstr>
      <vt:lpstr>מצגת של PowerPoint‏</vt:lpstr>
      <vt:lpstr>Blending</vt:lpstr>
      <vt:lpstr>Blending </vt:lpstr>
      <vt:lpstr>Alpha feathering</vt:lpstr>
      <vt:lpstr>Alpha feathering</vt:lpstr>
      <vt:lpstr>Alpha feathering</vt:lpstr>
      <vt:lpstr>Alpha feathering </vt:lpstr>
      <vt:lpstr>Pyramid Blending</vt:lpstr>
      <vt:lpstr>מצגת של PowerPoint‏</vt:lpstr>
      <vt:lpstr>Pyramid Blending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and Image Processing Trigul 8</dc:title>
  <cp:lastModifiedBy>moriya bitton</cp:lastModifiedBy>
  <cp:revision>15</cp:revision>
  <dcterms:modified xsi:type="dcterms:W3CDTF">2022-04-24T17:21:07Z</dcterms:modified>
</cp:coreProperties>
</file>